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79" r:id="rId10"/>
    <p:sldId id="277" r:id="rId11"/>
    <p:sldId id="263" r:id="rId12"/>
    <p:sldId id="264" r:id="rId13"/>
    <p:sldId id="265" r:id="rId14"/>
    <p:sldId id="266" r:id="rId15"/>
    <p:sldId id="267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FA13-DDDD-4A82-8750-638ADFB78031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9EFD-7D19-4635-8588-BD0F6B271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FA13-DDDD-4A82-8750-638ADFB78031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9EFD-7D19-4635-8588-BD0F6B271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FA13-DDDD-4A82-8750-638ADFB78031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9EFD-7D19-4635-8588-BD0F6B271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FA13-DDDD-4A82-8750-638ADFB78031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9EFD-7D19-4635-8588-BD0F6B271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FA13-DDDD-4A82-8750-638ADFB78031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9EFD-7D19-4635-8588-BD0F6B271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FA13-DDDD-4A82-8750-638ADFB78031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9EFD-7D19-4635-8588-BD0F6B271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FA13-DDDD-4A82-8750-638ADFB78031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9EFD-7D19-4635-8588-BD0F6B271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FA13-DDDD-4A82-8750-638ADFB78031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9EFD-7D19-4635-8588-BD0F6B271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FA13-DDDD-4A82-8750-638ADFB78031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9EFD-7D19-4635-8588-BD0F6B271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FA13-DDDD-4A82-8750-638ADFB78031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9EFD-7D19-4635-8588-BD0F6B271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FA13-DDDD-4A82-8750-638ADFB78031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9EFD-7D19-4635-8588-BD0F6B271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9FA13-DDDD-4A82-8750-638ADFB78031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A9EFD-7D19-4635-8588-BD0F6B271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5544616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/>
              <a:t>90 ЛЕТ</a:t>
            </a:r>
            <a:r>
              <a:rPr lang="ru-RU" sz="5000" b="1" smtClean="0"/>
              <a:t/>
            </a:r>
            <a:br>
              <a:rPr lang="ru-RU" sz="5000" b="1" smtClean="0"/>
            </a:br>
            <a:r>
              <a:rPr lang="ru-RU" sz="5000" b="1" smtClean="0"/>
              <a:t>КОМИ </a:t>
            </a:r>
            <a:r>
              <a:rPr lang="ru-RU" sz="5000" b="1" dirty="0" smtClean="0"/>
              <a:t>НАУЧНО-ИССЛЕДОВАТЕЛЬСКОМУ ИНСТИТУТУ –</a:t>
            </a:r>
            <a:br>
              <a:rPr lang="ru-RU" sz="5000" b="1" dirty="0" smtClean="0"/>
            </a:br>
            <a:r>
              <a:rPr lang="ru-RU" sz="5000" b="1" dirty="0" smtClean="0"/>
              <a:t>предтече </a:t>
            </a:r>
            <a:br>
              <a:rPr lang="ru-RU" sz="5000" b="1" dirty="0" smtClean="0"/>
            </a:br>
            <a:r>
              <a:rPr lang="ru-RU" sz="5000" b="1" dirty="0" smtClean="0"/>
              <a:t>ИЯЛИ Коми НЦ </a:t>
            </a:r>
            <a:r>
              <a:rPr lang="ru-RU" sz="5000" b="1" dirty="0" err="1" smtClean="0"/>
              <a:t>УрО</a:t>
            </a:r>
            <a:r>
              <a:rPr lang="ru-RU" sz="5000" b="1" dirty="0" smtClean="0"/>
              <a:t> РАН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6000" b="1" dirty="0" smtClean="0"/>
              <a:t>1934-2024</a:t>
            </a:r>
            <a:endParaRPr lang="ru-RU" sz="6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01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А.П.Карпинский (в центре) со студентами пединститута. Слева от А.П.Карпинского </a:t>
            </a:r>
            <a:r>
              <a:rPr lang="ru-RU" sz="2800" dirty="0" err="1" smtClean="0"/>
              <a:t>Д.И.Шулепов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026" name="Picture 2" descr="E:\ФОТО\альбомы\ИЯЛИ\фото\1.предыстория_ОИКК и КНИИ\шулепов и карпински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66" y="332656"/>
            <a:ext cx="6765687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НАУКА\ЛЮДИ\УЧЕНЫЕ\ЛЫТКИН\ВАСИЛИЙ\3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0190" y="3068960"/>
            <a:ext cx="4595419" cy="3240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17 апреля </a:t>
            </a:r>
            <a:r>
              <a:rPr lang="ru-RU" sz="2800" dirty="0" smtClean="0"/>
              <a:t> </a:t>
            </a:r>
            <a:r>
              <a:rPr lang="ru-RU" sz="2800" b="1" dirty="0" smtClean="0"/>
              <a:t>1934 г. </a:t>
            </a:r>
            <a:r>
              <a:rPr lang="ru-RU" sz="2800" dirty="0" smtClean="0"/>
              <a:t>в Сыктывкаре создан Коми научно-исследовательский институт краеведения, состоявший из трех отделов: национальной культуры, промышленности, сельского хозяйства.</a:t>
            </a:r>
            <a:br>
              <a:rPr lang="ru-RU" sz="2800" dirty="0" smtClean="0"/>
            </a:br>
            <a:r>
              <a:rPr lang="ru-RU" sz="2800" dirty="0" smtClean="0"/>
              <a:t>Первыми руководителями НИИ стали </a:t>
            </a:r>
            <a:r>
              <a:rPr lang="ru-RU" sz="2800" dirty="0" err="1" smtClean="0"/>
              <a:t>Д.И.Шулепов</a:t>
            </a:r>
            <a:r>
              <a:rPr lang="ru-RU" sz="2800" dirty="0" smtClean="0"/>
              <a:t> (директор) и А.И.Бабушкин (ученый секретарь). </a:t>
            </a:r>
            <a:endParaRPr lang="ru-RU" sz="2800" dirty="0"/>
          </a:p>
        </p:txBody>
      </p:sp>
      <p:pic>
        <p:nvPicPr>
          <p:cNvPr id="7171" name="Picture 3" descr="E:\ФОТО\альбомы\ИЯЛИ\фото\1.предыстория_ОИКК и КНИИ\Шулепов д.и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84984"/>
            <a:ext cx="1944216" cy="28879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6237312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Д.И.Шулепов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3356992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Бабушкин крайний слева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В 1935 г. Институт стал состоять из отдела коми языка и литературы, отдела сельского хозяйства, геологического сектора и акклиматизационного участка. Кроме 7 штатных сотрудников. В институте сотрудничали писатели, преподаватели пединститута и др.</a:t>
            </a:r>
            <a:endParaRPr lang="ru-RU" sz="3000" dirty="0"/>
          </a:p>
        </p:txBody>
      </p:sp>
      <p:pic>
        <p:nvPicPr>
          <p:cNvPr id="8194" name="Picture 2" descr="E:\ФОТО\альбомы\ИЯЛИ\фото\1.предыстория_ОИКК и КНИИ\Лебедев М.Н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284984"/>
            <a:ext cx="1636131" cy="2171001"/>
          </a:xfrm>
          <a:prstGeom prst="rect">
            <a:avLst/>
          </a:prstGeom>
          <a:noFill/>
        </p:spPr>
      </p:pic>
      <p:pic>
        <p:nvPicPr>
          <p:cNvPr id="8195" name="Picture 3" descr="E:\ФОТО\альбомы\ИЯЛИ\фото\1.предыстория_ОИКК и КНИИ\Юхнин В.В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2708920"/>
            <a:ext cx="1493054" cy="1944216"/>
          </a:xfrm>
          <a:prstGeom prst="rect">
            <a:avLst/>
          </a:prstGeom>
          <a:noFill/>
        </p:spPr>
      </p:pic>
      <p:pic>
        <p:nvPicPr>
          <p:cNvPr id="8196" name="Picture 4" descr="E:\ФОТО\альбомы\ИЯЛИ\фото\1.предыстория_ОИКК и КНИИ\Рочев я.м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356992"/>
            <a:ext cx="1728192" cy="2676481"/>
          </a:xfrm>
          <a:prstGeom prst="rect">
            <a:avLst/>
          </a:prstGeom>
          <a:noFill/>
        </p:spPr>
      </p:pic>
      <p:pic>
        <p:nvPicPr>
          <p:cNvPr id="8197" name="Picture 5" descr="E:\ФОТО\альбомы\ИЯЛИ\фото\1.предыстория_ОИКК и КНИИ\НечаевГ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2852936"/>
            <a:ext cx="1375543" cy="1944216"/>
          </a:xfrm>
          <a:prstGeom prst="rect">
            <a:avLst/>
          </a:prstGeom>
          <a:noFill/>
        </p:spPr>
      </p:pic>
      <p:pic>
        <p:nvPicPr>
          <p:cNvPr id="8198" name="Picture 6" descr="E:\ФОТО\альбомы\ИЯЛИ\фото\1.предыстория_ОИКК и КНИИ\Старцев Г.А.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3356992"/>
            <a:ext cx="1573644" cy="25922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7504" y="4797152"/>
            <a:ext cx="1692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В.В.Юхнин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6093296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Г.А.Старцев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5661248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М.Н.Лебедев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452320" y="4941168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Г.А.Нечаев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52120" y="6165304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Я.М.Рочев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5040560" cy="6408712"/>
          </a:xfrm>
        </p:spPr>
        <p:txBody>
          <a:bodyPr>
            <a:normAutofit fontScale="90000"/>
          </a:bodyPr>
          <a:lstStyle/>
          <a:p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>В 1938 г. институт был реорганизован и стал называться Коми научно-исследовательским языка, литературы, фольклора и истории при </a:t>
            </a:r>
            <a:r>
              <a:rPr lang="ru-RU" sz="3300" dirty="0" err="1" smtClean="0"/>
              <a:t>Наркомпросе</a:t>
            </a:r>
            <a:r>
              <a:rPr lang="ru-RU" sz="3300" dirty="0" smtClean="0"/>
              <a:t> Коми АССР, приобретя исключительно гуманитарную направленность. В 1940 г. В институте создали три секции (сектора): языка; литературы и фольклора; истории. 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9218" name="Picture 2" descr="E:\ФОТО\альбомы\ИЯЛИ\фото\1.предыстория_ОИКК и КНИИ\веж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60648"/>
            <a:ext cx="3013993" cy="432124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868144" y="4797152"/>
            <a:ext cx="3005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Директор </a:t>
            </a:r>
            <a:r>
              <a:rPr lang="ru-RU" sz="2400" dirty="0" err="1" smtClean="0"/>
              <a:t>А.А.Вежёв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dirty="0" smtClean="0"/>
              <a:t>(в 1939-1941 гг.)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Autofit/>
          </a:bodyPr>
          <a:lstStyle/>
          <a:p>
            <a:r>
              <a:rPr lang="ru-RU" sz="3000" dirty="0" smtClean="0"/>
              <a:t>В 1941 г. директором института назначен </a:t>
            </a:r>
            <a:r>
              <a:rPr lang="ru-RU" sz="3000" dirty="0" err="1" smtClean="0"/>
              <a:t>Д.С.Оверин</a:t>
            </a:r>
            <a:r>
              <a:rPr lang="ru-RU" sz="3000" dirty="0" smtClean="0"/>
              <a:t>, в 1943 г. – </a:t>
            </a:r>
            <a:r>
              <a:rPr lang="ru-RU" sz="3000" dirty="0" err="1" smtClean="0"/>
              <a:t>А.И.Подорова</a:t>
            </a:r>
            <a:r>
              <a:rPr lang="ru-RU" sz="3000" dirty="0" smtClean="0"/>
              <a:t>. В институте работали М.А.Сахарова,  </a:t>
            </a:r>
            <a:r>
              <a:rPr lang="ru-RU" sz="3000" dirty="0" err="1" smtClean="0"/>
              <a:t>Н.А.Колегова</a:t>
            </a:r>
            <a:r>
              <a:rPr lang="ru-RU" sz="3000" dirty="0" smtClean="0"/>
              <a:t>,           А.С.Сидоров, </a:t>
            </a:r>
            <a:r>
              <a:rPr lang="ru-RU" sz="3000" dirty="0" err="1" smtClean="0"/>
              <a:t>В.М.Подоров</a:t>
            </a:r>
            <a:r>
              <a:rPr lang="ru-RU" sz="3000" dirty="0" smtClean="0"/>
              <a:t>, </a:t>
            </a:r>
            <a:r>
              <a:rPr lang="ru-RU" sz="3000" dirty="0" err="1" smtClean="0"/>
              <a:t>Д.В.Бубрих</a:t>
            </a:r>
            <a:r>
              <a:rPr lang="ru-RU" sz="3000" dirty="0" smtClean="0"/>
              <a:t>, </a:t>
            </a:r>
            <a:r>
              <a:rPr lang="ru-RU" sz="3000" dirty="0" err="1" smtClean="0"/>
              <a:t>В.Г.Базанов</a:t>
            </a:r>
            <a:r>
              <a:rPr lang="ru-RU" sz="3000" dirty="0" smtClean="0"/>
              <a:t>, К.А.Сивков и др.</a:t>
            </a:r>
            <a:endParaRPr lang="ru-RU" sz="3000" dirty="0"/>
          </a:p>
        </p:txBody>
      </p:sp>
      <p:pic>
        <p:nvPicPr>
          <p:cNvPr id="10242" name="Picture 2" descr="E:\ФОТО\альбомы\ИЯЛИ\фото\1.предыстория_ОИКК и КНИИ\подор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1329054" cy="1944216"/>
          </a:xfrm>
          <a:prstGeom prst="rect">
            <a:avLst/>
          </a:prstGeom>
          <a:noFill/>
        </p:spPr>
      </p:pic>
      <p:pic>
        <p:nvPicPr>
          <p:cNvPr id="10243" name="Picture 3" descr="E:\ФОТО\альбомы\ИЯЛИ\фото\1.предыстория_ОИКК и КНИИ\сахар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348880"/>
            <a:ext cx="1541602" cy="2376264"/>
          </a:xfrm>
          <a:prstGeom prst="rect">
            <a:avLst/>
          </a:prstGeom>
          <a:noFill/>
        </p:spPr>
      </p:pic>
      <p:pic>
        <p:nvPicPr>
          <p:cNvPr id="10244" name="Picture 4" descr="E:\ФОТО\альбомы\ИЯЛИ\фото\1.предыстория_ОИКК и КНИИ\колего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924944"/>
            <a:ext cx="1707533" cy="2520280"/>
          </a:xfrm>
          <a:prstGeom prst="rect">
            <a:avLst/>
          </a:prstGeom>
          <a:noFill/>
        </p:spPr>
      </p:pic>
      <p:pic>
        <p:nvPicPr>
          <p:cNvPr id="10245" name="Picture 5" descr="E:\ФОТО\альбомы\ИЯЛИ\фото\1.предыстория_ОИКК и КНИИ\Бубрих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725144"/>
            <a:ext cx="1152128" cy="1889391"/>
          </a:xfrm>
          <a:prstGeom prst="rect">
            <a:avLst/>
          </a:prstGeom>
          <a:noFill/>
        </p:spPr>
      </p:pic>
      <p:pic>
        <p:nvPicPr>
          <p:cNvPr id="10246" name="Picture 6" descr="E:\ФОТО\альбомы\ИЯЛИ\фото\1.предыстория_ОИКК и КНИИ\БазановВ.Г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437112"/>
            <a:ext cx="1343149" cy="1676098"/>
          </a:xfrm>
          <a:prstGeom prst="rect">
            <a:avLst/>
          </a:prstGeom>
          <a:noFill/>
        </p:spPr>
      </p:pic>
      <p:pic>
        <p:nvPicPr>
          <p:cNvPr id="10247" name="Picture 7" descr="E:\ФОТО\альбомы\ИЯЛИ\фото\1.предыстория_ОИКК и КНИИ\Сивков К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4005064"/>
            <a:ext cx="1427609" cy="203326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411760" y="6093296"/>
            <a:ext cx="1245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К.В.Сивков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40152" y="6165304"/>
            <a:ext cx="1305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В.Г.Базанов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067944" y="5517232"/>
            <a:ext cx="1471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Н.А.Колегова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380312" y="4869160"/>
            <a:ext cx="1539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М.А.Сахарова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835696" y="3068960"/>
            <a:ext cx="1554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А.И.Подорова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547664" y="6381328"/>
            <a:ext cx="1270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Д.В.Бубрих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ФОТО\альбомы\ИЯЛИ\фото\2.предыстория_КФАН\1_КФАН_1.Главное здание Базы АН СССР. Улица Коммунистическая. 1946 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933056"/>
            <a:ext cx="4019550" cy="26003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>
            <a:noAutofit/>
          </a:bodyPr>
          <a:lstStyle/>
          <a:p>
            <a:r>
              <a:rPr lang="ru-RU" sz="3000" dirty="0" smtClean="0"/>
              <a:t> </a:t>
            </a:r>
            <a:r>
              <a:rPr lang="ru-RU" sz="2800" dirty="0" smtClean="0"/>
              <a:t>21 августа 1944 г. президент АН СССР В.Л.Комаров распорядился образовать комиссию для принятия «Научно-исследовательского института языка, письменности и истории коми народа» в состав Базы АН СССР в Коми АССР. 5 сентября 1944 г. создана комиссия . 1 октября 1944 г. институт стал отделом языка, письменности и истории народа коми</a:t>
            </a:r>
            <a:r>
              <a:rPr lang="ru-RU" sz="3000" dirty="0" smtClean="0"/>
              <a:t>. </a:t>
            </a:r>
            <a:endParaRPr lang="ru-RU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Autofit/>
          </a:bodyPr>
          <a:lstStyle/>
          <a:p>
            <a:r>
              <a:rPr lang="ru-RU" sz="2800" dirty="0" smtClean="0"/>
              <a:t>Из НИИ в штат Базы были зачислены : </a:t>
            </a:r>
            <a:r>
              <a:rPr lang="ru-RU" sz="2800" dirty="0" err="1" smtClean="0"/>
              <a:t>Подорова</a:t>
            </a:r>
            <a:r>
              <a:rPr lang="ru-RU" sz="2800" dirty="0" smtClean="0"/>
              <a:t> Агния Ивановна – зав. отделом; Сидоров Алексей Семенович – старший научный сотрудник; Мальцева (</a:t>
            </a:r>
            <a:r>
              <a:rPr lang="ru-RU" sz="2800" dirty="0" err="1" smtClean="0"/>
              <a:t>Колегова</a:t>
            </a:r>
            <a:r>
              <a:rPr lang="ru-RU" sz="2800" dirty="0" smtClean="0"/>
              <a:t>) Нина Андреевна – и.о. старшего научного сотрудника; Сахарова Марфа Александровна − и.о. старшего научного сотрудника; Тимушев Дмитрий Андреевич – младший научный сотрудник, Воробьева Татьяна Павловна – уборщица</a:t>
            </a:r>
            <a:r>
              <a:rPr lang="ru-RU" sz="3000" dirty="0" smtClean="0"/>
              <a:t>.</a:t>
            </a:r>
            <a:endParaRPr lang="ru-RU" sz="3000" dirty="0"/>
          </a:p>
        </p:txBody>
      </p:sp>
      <p:pic>
        <p:nvPicPr>
          <p:cNvPr id="11266" name="Picture 2" descr="E:\ФОТО\альбомы\ИЯЛИ\фото\2.предыстория_КФАН\2_Тимушев Д.А. Колегова Н.А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812902"/>
            <a:ext cx="4283893" cy="28571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660232" y="5085184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Д.А.Тимушев и </a:t>
            </a:r>
            <a:r>
              <a:rPr lang="ru-RU" dirty="0" err="1" smtClean="0"/>
              <a:t>Н.А.Колегова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dirty="0" smtClean="0"/>
              <a:t>    16 мая 1922 г. организовано Общество изучения Коми края, ставшее центром научно-исследовательской деятельности </a:t>
            </a:r>
          </a:p>
          <a:p>
            <a:pPr>
              <a:buNone/>
            </a:pPr>
            <a:r>
              <a:rPr lang="ru-RU" sz="3000" dirty="0" smtClean="0"/>
              <a:t>    в Коми области. Его деятели предлагали организовать Коми академию наук и искусства или Академический центр с                  </a:t>
            </a:r>
          </a:p>
          <a:p>
            <a:pPr>
              <a:buNone/>
            </a:pPr>
            <a:r>
              <a:rPr lang="ru-RU" sz="3000" dirty="0" smtClean="0"/>
              <a:t>                          секциями: 1) по изучению </a:t>
            </a:r>
          </a:p>
          <a:p>
            <a:pPr>
              <a:buNone/>
            </a:pPr>
            <a:r>
              <a:rPr lang="ru-RU" sz="3000" dirty="0" smtClean="0"/>
              <a:t>                          производительных сил области; </a:t>
            </a:r>
          </a:p>
          <a:p>
            <a:pPr>
              <a:buNone/>
            </a:pPr>
            <a:r>
              <a:rPr lang="ru-RU" sz="3000" dirty="0" smtClean="0"/>
              <a:t>                          2) языка и материальной культуры; </a:t>
            </a:r>
          </a:p>
          <a:p>
            <a:pPr>
              <a:buNone/>
            </a:pPr>
            <a:r>
              <a:rPr lang="ru-RU" sz="3000" dirty="0" smtClean="0"/>
              <a:t>                          3) музейной </a:t>
            </a:r>
          </a:p>
          <a:p>
            <a:endParaRPr lang="ru-RU" dirty="0"/>
          </a:p>
        </p:txBody>
      </p:sp>
      <p:pic>
        <p:nvPicPr>
          <p:cNvPr id="1027" name="Picture 3" descr="E:\ФОТО\альбомы\ИЯЛИ\фото\1.предыстория_ОИКК и КНИИ\Чусов 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6108"/>
            <a:ext cx="2160240" cy="30072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71800" y="6165304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А.А.Чеусов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95536" y="476672"/>
            <a:ext cx="8291264" cy="59046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    В апреле 1926 г. Президиум Коми областного исполкома решил организовать в </a:t>
            </a:r>
            <a:r>
              <a:rPr lang="ru-RU" sz="3200" dirty="0" err="1" smtClean="0"/>
              <a:t>Усть-Сысольске</a:t>
            </a:r>
            <a:r>
              <a:rPr lang="ru-RU" sz="3200" dirty="0" smtClean="0"/>
              <a:t> «Промышленно-исследовательский институт». </a:t>
            </a:r>
            <a:r>
              <a:rPr lang="ru-RU" sz="3200" dirty="0" err="1" smtClean="0"/>
              <a:t>Д.А.Батиев</a:t>
            </a:r>
            <a:r>
              <a:rPr lang="ru-RU" sz="3200" dirty="0" smtClean="0"/>
              <a:t> разработал Положение об институте. В составе института предлагалось создать отделения «истории </a:t>
            </a:r>
          </a:p>
          <a:p>
            <a:pPr>
              <a:buNone/>
            </a:pPr>
            <a:r>
              <a:rPr lang="ru-RU" sz="3200" dirty="0" smtClean="0"/>
              <a:t>    местного края, </a:t>
            </a:r>
          </a:p>
          <a:p>
            <a:pPr>
              <a:buNone/>
            </a:pPr>
            <a:r>
              <a:rPr lang="ru-RU" sz="3200" dirty="0" smtClean="0"/>
              <a:t>    этнографии коми и </a:t>
            </a:r>
          </a:p>
          <a:p>
            <a:pPr>
              <a:buNone/>
            </a:pPr>
            <a:r>
              <a:rPr lang="ru-RU" sz="3200" dirty="0" smtClean="0"/>
              <a:t>    самоедского </a:t>
            </a:r>
          </a:p>
          <a:p>
            <a:pPr>
              <a:buNone/>
            </a:pPr>
            <a:r>
              <a:rPr lang="ru-RU" sz="3200" dirty="0" smtClean="0"/>
              <a:t>    населения»</a:t>
            </a:r>
            <a:endParaRPr lang="ru-RU" sz="3200" dirty="0"/>
          </a:p>
        </p:txBody>
      </p:sp>
      <p:pic>
        <p:nvPicPr>
          <p:cNvPr id="2051" name="Picture 3" descr="E:\ФОТО\альбомы\ИЯЛИ\фото\1.предыстория_ОИКК и КНИИ\Батиев с семь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73016"/>
            <a:ext cx="4032448" cy="267644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6309320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Д.А.Батиев</a:t>
            </a:r>
            <a:r>
              <a:rPr lang="ru-RU" dirty="0" smtClean="0"/>
              <a:t> с семьей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dirty="0" smtClean="0"/>
              <a:t>   9 августа 1927 г. А.С.Сидоров </a:t>
            </a:r>
          </a:p>
          <a:p>
            <a:pPr>
              <a:buNone/>
            </a:pPr>
            <a:r>
              <a:rPr lang="ru-RU" sz="3000" dirty="0" smtClean="0"/>
              <a:t>   предложил организовать в Коми </a:t>
            </a:r>
          </a:p>
          <a:p>
            <a:pPr>
              <a:buNone/>
            </a:pPr>
            <a:r>
              <a:rPr lang="ru-RU" sz="3000" dirty="0" smtClean="0"/>
              <a:t>   научно-исследовательский институт , </a:t>
            </a:r>
          </a:p>
          <a:p>
            <a:pPr>
              <a:buNone/>
            </a:pPr>
            <a:r>
              <a:rPr lang="ru-RU" sz="3000" dirty="0" smtClean="0"/>
              <a:t>   осуществить комплексное изучение </a:t>
            </a:r>
          </a:p>
          <a:p>
            <a:pPr>
              <a:buNone/>
            </a:pPr>
            <a:r>
              <a:rPr lang="ru-RU" sz="3000" dirty="0" smtClean="0"/>
              <a:t>   области силами АН СССР по программе, «гуманитарный» отдел которой предусматривал изучение национального состава населения, его антропологических особенностей, языка и литературы, культуры и быта, археологии и истории. Программа  была направлена в Президиум АН СССР. </a:t>
            </a:r>
            <a:endParaRPr lang="ru-RU" sz="3000" dirty="0"/>
          </a:p>
        </p:txBody>
      </p:sp>
      <p:pic>
        <p:nvPicPr>
          <p:cNvPr id="3074" name="Picture 2" descr="E:\ФОТО\альбомы\ИЯЛИ\фото\1.предыстория_ОИКК и КНИИ\Сидоров А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0667" y="260649"/>
            <a:ext cx="1742496" cy="259228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092280" y="3140968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А.С.Сидоров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267744" y="260648"/>
            <a:ext cx="6357392" cy="5976664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sz="3500" dirty="0" smtClean="0"/>
              <a:t>В 1929-1930 гг. А.С.Сидоров разработал проект положения о Коми краеведческом научно-исследовательском институте, целью которого должна была быть «планомерная работа по поднятию культуры и хозяйства Коми области». Ее предполагалось вести в двух направлениях: 1) изучение фауны, флоры, почв, недр, климата; 2) изучение языка, фольклора, материальной культуры и быта коми и ненцев, истории этих народов </a:t>
            </a:r>
            <a:endParaRPr lang="ru-RU" sz="3500" dirty="0"/>
          </a:p>
        </p:txBody>
      </p:sp>
      <p:pic>
        <p:nvPicPr>
          <p:cNvPr id="4099" name="Picture 3" descr="E:\ФОТО\альбомы\ИЯЛИ\фото\1.предыстория_ОИКК и КНИИ\Сидоров КГПИ 1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2290958" cy="33123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4077072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А.С.Сидоров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23762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000" dirty="0" smtClean="0"/>
              <a:t>    В 1931 г. Президиум АН СССР  создал комиссию во главе с вице-президентом АН  В.Л.Комаровым для подготовки проекта по созданию стационарных  академических учреждений в регионах.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2996952"/>
            <a:ext cx="332018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8"/>
          <p:cNvSpPr txBox="1">
            <a:spLocks/>
          </p:cNvSpPr>
          <p:nvPr/>
        </p:nvSpPr>
        <p:spPr>
          <a:xfrm>
            <a:off x="3779912" y="2924944"/>
            <a:ext cx="4989240" cy="3384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20 июля 1931 г. Президиум ВЦИК постановил организовать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900" dirty="0" smtClean="0"/>
              <a:t>    </a:t>
            </a:r>
            <a:r>
              <a:rPr kumimoji="0" lang="ru-RU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научно-исследовательский институт при Коми облисполкоме. Было создано оргбюро по созданию НИИ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5877272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вице-президент АН СССР В.Л.Комаров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Autofit/>
          </a:bodyPr>
          <a:lstStyle/>
          <a:p>
            <a:pPr algn="just"/>
            <a:r>
              <a:rPr lang="ru-RU" sz="3000" dirty="0" smtClean="0"/>
              <a:t>В июне 1933 г. в Сыктывкаре побывал президент Академии наук СССР А.П.Карпинский, убедившийся в больших потенциальных возможностях развития науки в Коми. После этого вопрос о Коми НИИ был решен окончательно.</a:t>
            </a:r>
            <a:endParaRPr lang="ru-RU" sz="3000" dirty="0"/>
          </a:p>
        </p:txBody>
      </p:sp>
      <p:pic>
        <p:nvPicPr>
          <p:cNvPr id="6146" name="Picture 2" descr="E:\ФОТО\альбомы\ИЯЛИ\фото\1.предыстория_ОИКК и КНИИ\Sev_eksp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492896"/>
            <a:ext cx="5039794" cy="3735747"/>
          </a:xfrm>
          <a:prstGeom prst="rect">
            <a:avLst/>
          </a:prstGeom>
          <a:noFill/>
        </p:spPr>
      </p:pic>
      <p:pic>
        <p:nvPicPr>
          <p:cNvPr id="6147" name="Picture 3" descr="E:\ФОТО\альбомы\ИЯЛИ\фото\1.предыстория_ОИКК и КНИИ\Sev_eksp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1008"/>
            <a:ext cx="3309848" cy="3004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1920" y="6309320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А.П.Карпинский в Сыктывкаре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Академик А.П.Карпинский (в центре) на борту парохода «Вождь» у сыктывкарской пристани</a:t>
            </a:r>
            <a:endParaRPr lang="ru-RU" sz="2800" dirty="0"/>
          </a:p>
        </p:txBody>
      </p:sp>
      <p:pic>
        <p:nvPicPr>
          <p:cNvPr id="1026" name="Picture 2" descr="E:\ФОТО\альбомы\ИЯЛИ\фото\1.предыстория_ОИКК и КНИИ\Встреча Печорской бригады на пристани сыктывкара 19.-6.19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276" y="188640"/>
            <a:ext cx="666457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229600" cy="1143000"/>
          </a:xfrm>
        </p:spPr>
        <p:txBody>
          <a:bodyPr/>
          <a:lstStyle/>
          <a:p>
            <a:r>
              <a:rPr lang="ru-RU" sz="2800" dirty="0" smtClean="0"/>
              <a:t>Встреча академика А.П.Карпинского и Печорской бригады АН СССР на пристани Сыктывкара</a:t>
            </a:r>
            <a:endParaRPr lang="ru-RU" sz="2800" dirty="0"/>
          </a:p>
        </p:txBody>
      </p:sp>
      <p:pic>
        <p:nvPicPr>
          <p:cNvPr id="2050" name="Picture 2" descr="E:\ФОТО\альбомы\ИЯЛИ\фото\1.предыстория_ОИКК и КНИИ\втсреча Печорской бригады на прситани Сыктывкара.19.06.19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7056784" cy="5280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619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90 ЛЕТ КОМИ НАУЧНО-ИССЛЕДОВАТЕЛЬСКОМУ ИНСТИТУТУ – предтече  ИЯЛИ Коми НЦ УрО РАН 1934-2024</vt:lpstr>
      <vt:lpstr>Слайд 2</vt:lpstr>
      <vt:lpstr>Слайд 3</vt:lpstr>
      <vt:lpstr>Слайд 4</vt:lpstr>
      <vt:lpstr>Слайд 5</vt:lpstr>
      <vt:lpstr>Слайд 6</vt:lpstr>
      <vt:lpstr>В июне 1933 г. в Сыктывкаре побывал президент Академии наук СССР А.П.Карпинский, убедившийся в больших потенциальных возможностях развития науки в Коми. После этого вопрос о Коми НИИ был решен окончательно.</vt:lpstr>
      <vt:lpstr>Академик А.П.Карпинский (в центре) на борту парохода «Вождь» у сыктывкарской пристани</vt:lpstr>
      <vt:lpstr>Встреча академика А.П.Карпинского и Печорской бригады АН СССР на пристани Сыктывкара</vt:lpstr>
      <vt:lpstr>А.П.Карпинский (в центре) со студентами пединститута. Слева от А.П.Карпинского Д.И.Шулепов.</vt:lpstr>
      <vt:lpstr>17 апреля  1934 г. в Сыктывкаре создан Коми научно-исследовательский институт краеведения, состоявший из трех отделов: национальной культуры, промышленности, сельского хозяйства. Первыми руководителями НИИ стали Д.И.Шулепов (директор) и А.И.Бабушкин (ученый секретарь). </vt:lpstr>
      <vt:lpstr>В 1935 г. Институт стал состоять из отдела коми языка и литературы, отдела сельского хозяйства, геологического сектора и акклиматизационного участка. Кроме 7 штатных сотрудников. В институте сотрудничали писатели, преподаватели пединститута и др.</vt:lpstr>
      <vt:lpstr> В 1938 г. институт был реорганизован и стал называться Коми научно-исследовательским языка, литературы, фольклора и истории при Наркомпросе Коми АССР, приобретя исключительно гуманитарную направленность. В 1940 г. В институте создали три секции (сектора): языка; литературы и фольклора; истории.    </vt:lpstr>
      <vt:lpstr>В 1941 г. директором института назначен Д.С.Оверин, в 1943 г. – А.И.Подорова. В институте работали М.А.Сахарова,  Н.А.Колегова,           А.С.Сидоров, В.М.Подоров, Д.В.Бубрих, В.Г.Базанов, К.А.Сивков и др.</vt:lpstr>
      <vt:lpstr> 21 августа 1944 г. президент АН СССР В.Л.Комаров распорядился образовать комиссию для принятия «Научно-исследовательского института языка, письменности и истории коми народа» в состав Базы АН СССР в Коми АССР. 5 сентября 1944 г. создана комиссия . 1 октября 1944 г. институт стал отделом языка, письменности и истории народа коми. </vt:lpstr>
      <vt:lpstr>Из НИИ в штат Базы были зачислены : Подорова Агния Ивановна – зав. отделом; Сидоров Алексей Семенович – старший научный сотрудник; Мальцева (Колегова) Нина Андреевна – и.о. старшего научного сотрудника; Сахарова Марфа Александровна − и.о. старшего научного сотрудника; Тимушев Дмитрий Андреевич – младший научный сотрудник, Воробьева Татьяна Павловна – уборщица.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ДЕСАНТ НЕМЕЦКИХ ДИВЕРСАНТОВ В КОМИ АССР 1943 ГОДА В ЛИТЕРАТУРНЫХ ПРОИЗВЕДЕНИЯХ, НАУЧНЫХ ИССЛЕДОВАНИЯХ И АРХИВНЫХ ДОКУМЕНТАХ</dc:title>
  <dc:creator>Игорь</dc:creator>
  <cp:lastModifiedBy>Игорь</cp:lastModifiedBy>
  <cp:revision>132</cp:revision>
  <dcterms:created xsi:type="dcterms:W3CDTF">2023-07-03T15:28:06Z</dcterms:created>
  <dcterms:modified xsi:type="dcterms:W3CDTF">2024-04-14T20:28:19Z</dcterms:modified>
</cp:coreProperties>
</file>